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2" r:id="rId1"/>
  </p:sldMasterIdLst>
  <p:notesMasterIdLst>
    <p:notesMasterId r:id="rId14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80284" autoAdjust="0"/>
  </p:normalViewPr>
  <p:slideViewPr>
    <p:cSldViewPr>
      <p:cViewPr>
        <p:scale>
          <a:sx n="60" d="100"/>
          <a:sy n="60" d="100"/>
        </p:scale>
        <p:origin x="-1572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682980-8E01-4710-BC9E-ED017B9EB222}" type="datetimeFigureOut">
              <a:rPr lang="ru-RU" smtClean="0"/>
              <a:pPr/>
              <a:t>11.01.2019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E374D0-7662-4F4C-BCED-9ED70924A77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772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E374D0-7662-4F4C-BCED-9ED70924A773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40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E374D0-7662-4F4C-BCED-9ED70924A773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32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33B682F9-13CF-43B2-B6AF-F93ADCF8BD58}" type="datetimeFigureOut">
              <a:rPr lang="ru-RU" smtClean="0"/>
              <a:pPr/>
              <a:t>11.01.2019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9F22426-E13D-4E54-B955-D652B8016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B682F9-13CF-43B2-B6AF-F93ADCF8BD58}" type="datetimeFigureOut">
              <a:rPr lang="ru-RU" smtClean="0"/>
              <a:pPr/>
              <a:t>11.01.2019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F22426-E13D-4E54-B955-D652B8016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33B682F9-13CF-43B2-B6AF-F93ADCF8BD58}" type="datetimeFigureOut">
              <a:rPr lang="ru-RU" smtClean="0"/>
              <a:pPr/>
              <a:t>11.01.2019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9F22426-E13D-4E54-B955-D652B8016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B682F9-13CF-43B2-B6AF-F93ADCF8BD58}" type="datetimeFigureOut">
              <a:rPr lang="ru-RU" smtClean="0"/>
              <a:pPr/>
              <a:t>11.01.2019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F22426-E13D-4E54-B955-D652B8016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3B682F9-13CF-43B2-B6AF-F93ADCF8BD58}" type="datetimeFigureOut">
              <a:rPr lang="ru-RU" smtClean="0"/>
              <a:pPr/>
              <a:t>11.01.2019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9F22426-E13D-4E54-B955-D652B8016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B682F9-13CF-43B2-B6AF-F93ADCF8BD58}" type="datetimeFigureOut">
              <a:rPr lang="ru-RU" smtClean="0"/>
              <a:pPr/>
              <a:t>11.01.2019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F22426-E13D-4E54-B955-D652B8016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B682F9-13CF-43B2-B6AF-F93ADCF8BD58}" type="datetimeFigureOut">
              <a:rPr lang="ru-RU" smtClean="0"/>
              <a:pPr/>
              <a:t>11.01.2019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F22426-E13D-4E54-B955-D652B8016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B682F9-13CF-43B2-B6AF-F93ADCF8BD58}" type="datetimeFigureOut">
              <a:rPr lang="ru-RU" smtClean="0"/>
              <a:pPr/>
              <a:t>11.01.2019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F22426-E13D-4E54-B955-D652B8016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33B682F9-13CF-43B2-B6AF-F93ADCF8BD58}" type="datetimeFigureOut">
              <a:rPr lang="ru-RU" smtClean="0"/>
              <a:pPr/>
              <a:t>11.01.2019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F22426-E13D-4E54-B955-D652B8016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B682F9-13CF-43B2-B6AF-F93ADCF8BD58}" type="datetimeFigureOut">
              <a:rPr lang="ru-RU" smtClean="0"/>
              <a:pPr/>
              <a:t>11.01.2019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F22426-E13D-4E54-B955-D652B8016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3B682F9-13CF-43B2-B6AF-F93ADCF8BD58}" type="datetimeFigureOut">
              <a:rPr lang="ru-RU" smtClean="0"/>
              <a:pPr/>
              <a:t>11.01.2019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F22426-E13D-4E54-B955-D652B8016A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33B682F9-13CF-43B2-B6AF-F93ADCF8BD58}" type="datetimeFigureOut">
              <a:rPr lang="ru-RU" smtClean="0"/>
              <a:pPr/>
              <a:t>11.01.2019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9F22426-E13D-4E54-B955-D652B8016A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  <p:sldLayoutId id="2147484102" r:id="rId10"/>
    <p:sldLayoutId id="214748410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25600"/>
            </a:gs>
            <a:gs pos="13000">
              <a:srgbClr val="FFA800"/>
            </a:gs>
            <a:gs pos="28000">
              <a:srgbClr val="825600"/>
            </a:gs>
            <a:gs pos="42999">
              <a:srgbClr val="FFA800"/>
            </a:gs>
            <a:gs pos="58000">
              <a:srgbClr val="825600"/>
            </a:gs>
            <a:gs pos="72000">
              <a:srgbClr val="FFA800"/>
            </a:gs>
            <a:gs pos="87000">
              <a:srgbClr val="825600"/>
            </a:gs>
            <a:gs pos="100000">
              <a:srgbClr val="FFA800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67544" y="116632"/>
            <a:ext cx="8280920" cy="6552728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tx1"/>
                </a:solidFill>
              </a:rPr>
              <a:t>Внеклассная работа </a:t>
            </a:r>
            <a:br>
              <a:rPr lang="ru-RU" sz="3200" b="1" i="1" dirty="0" smtClean="0">
                <a:solidFill>
                  <a:schemeClr val="tx1"/>
                </a:solidFill>
              </a:rPr>
            </a:br>
            <a:r>
              <a:rPr lang="ru-RU" sz="3200" b="1" i="1" dirty="0" smtClean="0">
                <a:solidFill>
                  <a:schemeClr val="tx1"/>
                </a:solidFill>
              </a:rPr>
              <a:t>учителя  </a:t>
            </a:r>
            <a:r>
              <a:rPr lang="ru-RU" sz="3200" b="1" i="1" dirty="0">
                <a:solidFill>
                  <a:schemeClr val="tx1"/>
                </a:solidFill>
              </a:rPr>
              <a:t>физической </a:t>
            </a:r>
            <a:r>
              <a:rPr lang="ru-RU" sz="3200" b="1" i="1" dirty="0" smtClean="0">
                <a:solidFill>
                  <a:schemeClr val="tx1"/>
                </a:solidFill>
              </a:rPr>
              <a:t>культуры </a:t>
            </a:r>
            <a:br>
              <a:rPr lang="ru-RU" sz="3200" b="1" i="1" dirty="0" smtClean="0">
                <a:solidFill>
                  <a:schemeClr val="tx1"/>
                </a:solidFill>
              </a:rPr>
            </a:br>
            <a:r>
              <a:rPr lang="ru-RU" sz="3200" b="1" i="1" dirty="0" smtClean="0">
                <a:solidFill>
                  <a:schemeClr val="tx1"/>
                </a:solidFill>
              </a:rPr>
              <a:t> МБОУ «Благодатновская СОШ»</a:t>
            </a:r>
            <a:r>
              <a:rPr lang="ru-RU" sz="4000" b="1" i="1" dirty="0" smtClean="0">
                <a:solidFill>
                  <a:schemeClr val="tx1"/>
                </a:solidFill>
              </a:rPr>
              <a:t/>
            </a:r>
            <a:br>
              <a:rPr lang="ru-RU" sz="4000" b="1" i="1" dirty="0" smtClean="0">
                <a:solidFill>
                  <a:schemeClr val="tx1"/>
                </a:solidFill>
              </a:rPr>
            </a:br>
            <a:r>
              <a:rPr lang="ru-RU" sz="4000" b="1" i="1" dirty="0" smtClean="0">
                <a:solidFill>
                  <a:schemeClr val="tx1"/>
                </a:solidFill>
              </a:rPr>
              <a:t>  Егорова Николая Георгиевича</a:t>
            </a:r>
            <a:r>
              <a:rPr lang="ru-RU" sz="4000" b="1" i="1" dirty="0">
                <a:solidFill>
                  <a:schemeClr val="tx1"/>
                </a:solidFill>
              </a:rPr>
              <a:t/>
            </a:r>
            <a:br>
              <a:rPr lang="ru-RU" sz="4000" b="1" i="1" dirty="0">
                <a:solidFill>
                  <a:schemeClr val="tx1"/>
                </a:solidFill>
              </a:rPr>
            </a:br>
            <a:endParaRPr lang="ru-RU" sz="4000" b="1" i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336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25600"/>
            </a:gs>
            <a:gs pos="13000">
              <a:srgbClr val="FFA800"/>
            </a:gs>
            <a:gs pos="28000">
              <a:srgbClr val="825600"/>
            </a:gs>
            <a:gs pos="42999">
              <a:srgbClr val="FFA800"/>
            </a:gs>
            <a:gs pos="58000">
              <a:srgbClr val="825600"/>
            </a:gs>
            <a:gs pos="72000">
              <a:srgbClr val="FFA800"/>
            </a:gs>
            <a:gs pos="87000">
              <a:srgbClr val="825600"/>
            </a:gs>
            <a:gs pos="100000">
              <a:srgbClr val="FFA800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88640"/>
            <a:ext cx="8820472" cy="655272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Весёлые старты,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одвижные игры   и   </a:t>
            </a:r>
          </a:p>
          <a:p>
            <a:pPr marL="0" indent="0"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                              эстафеты.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F:\ГТО\DSCN46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07914"/>
            <a:ext cx="4536460" cy="2813174"/>
          </a:xfrm>
          <a:prstGeom prst="rect">
            <a:avLst/>
          </a:prstGeom>
          <a:noFill/>
        </p:spPr>
      </p:pic>
      <p:pic>
        <p:nvPicPr>
          <p:cNvPr id="3075" name="Picture 3" descr="F:\ГТО\DSCN46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3501008"/>
            <a:ext cx="3966393" cy="29752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045301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Школьная жизнь станет важнейшим условием сохранения и укрепления здоровья  школьников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800" dirty="0"/>
          </a:p>
        </p:txBody>
      </p:sp>
      <p:pic>
        <p:nvPicPr>
          <p:cNvPr id="2" name="Picture 2" descr="F:\ГТО\Рисунок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187624" y="1772816"/>
            <a:ext cx="6840760" cy="4641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150708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200"/>
            </a:gs>
            <a:gs pos="45000">
              <a:srgbClr val="FF7A00"/>
            </a:gs>
            <a:gs pos="70000">
              <a:srgbClr val="FF0300"/>
            </a:gs>
            <a:gs pos="100000">
              <a:srgbClr val="4D0808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589640" cy="5400600"/>
          </a:xfrm>
        </p:spPr>
        <p:txBody>
          <a:bodyPr>
            <a:noAutofit/>
          </a:bodyPr>
          <a:lstStyle/>
          <a:p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 становится средством воспитания тогда,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</a:t>
            </a:r>
            <a:r>
              <a:rPr lang="ru-RU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- любимое занятие </a:t>
            </a: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каждого. 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Сухомлинский </a:t>
            </a:r>
            <a:r>
              <a:rPr lang="ru-RU" sz="3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 А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86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25600"/>
            </a:gs>
            <a:gs pos="13000">
              <a:srgbClr val="FFA800"/>
            </a:gs>
            <a:gs pos="28000">
              <a:srgbClr val="825600"/>
            </a:gs>
            <a:gs pos="42999">
              <a:srgbClr val="FFA800"/>
            </a:gs>
            <a:gs pos="58000">
              <a:srgbClr val="825600"/>
            </a:gs>
            <a:gs pos="72000">
              <a:srgbClr val="FFA800"/>
            </a:gs>
            <a:gs pos="87000">
              <a:srgbClr val="825600"/>
            </a:gs>
            <a:gs pos="100000">
              <a:srgbClr val="FFA800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332656"/>
            <a:ext cx="8784976" cy="63367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b="1" dirty="0" smtClean="0"/>
              <a:t>   </a:t>
            </a:r>
            <a:r>
              <a:rPr lang="ru-RU" dirty="0" smtClean="0"/>
              <a:t>Физическая </a:t>
            </a:r>
            <a:r>
              <a:rPr lang="ru-RU" dirty="0"/>
              <a:t>культура и </a:t>
            </a:r>
            <a:r>
              <a:rPr lang="ru-RU" dirty="0" smtClean="0"/>
              <a:t>спорт  занимают </a:t>
            </a:r>
            <a:r>
              <a:rPr lang="ru-RU" dirty="0"/>
              <a:t>важное </a:t>
            </a:r>
            <a:r>
              <a:rPr lang="ru-RU" dirty="0" smtClean="0"/>
              <a:t>           </a:t>
            </a:r>
          </a:p>
          <a:p>
            <a:pPr marL="0" indent="0" algn="ctr">
              <a:buNone/>
            </a:pPr>
            <a:r>
              <a:rPr lang="ru-RU" dirty="0"/>
              <a:t> </a:t>
            </a:r>
            <a:r>
              <a:rPr lang="ru-RU" dirty="0" smtClean="0"/>
              <a:t>       место  в </a:t>
            </a:r>
            <a:r>
              <a:rPr lang="ru-RU" dirty="0"/>
              <a:t>укреплении здоровья </a:t>
            </a:r>
            <a:r>
              <a:rPr lang="ru-RU" dirty="0" smtClean="0"/>
              <a:t>учащихся.</a:t>
            </a:r>
            <a:r>
              <a:rPr lang="ru-RU" dirty="0"/>
              <a:t> Цель урока физической культуры - воспитание у учащихся высоких нравственных, волевых качеств, трудолюбия, активности; подготовка физически крепких, ловких, здоровых, сильных и способных </a:t>
            </a:r>
            <a:r>
              <a:rPr lang="ru-RU" b="1" dirty="0"/>
              <a:t>преодолевать </a:t>
            </a:r>
            <a:r>
              <a:rPr lang="ru-RU" b="1" dirty="0" smtClean="0"/>
              <a:t>трудности. </a:t>
            </a:r>
            <a:r>
              <a:rPr lang="ru-RU" dirty="0"/>
              <a:t>Преподавателям физической культуры рекомендовалось в начале учебного года провести беседу с родителями о значении </a:t>
            </a:r>
            <a:r>
              <a:rPr lang="ru-RU" dirty="0" smtClean="0"/>
              <a:t>сдачи норм  комплекса ГТО.</a:t>
            </a:r>
            <a:endParaRPr lang="ru-RU" b="1" dirty="0" smtClean="0"/>
          </a:p>
          <a:p>
            <a:pPr marL="0" indent="0" algn="ctr">
              <a:buNone/>
            </a:pPr>
            <a:r>
              <a:rPr lang="ru-RU" sz="2800" b="1" dirty="0" smtClean="0"/>
              <a:t>                                                                                                                                                                    </a:t>
            </a:r>
            <a:endParaRPr lang="ru-RU" sz="1800" dirty="0" smtClean="0"/>
          </a:p>
        </p:txBody>
      </p:sp>
    </p:spTree>
    <p:extLst>
      <p:ext uri="{BB962C8B-B14F-4D97-AF65-F5344CB8AC3E}">
        <p14:creationId xmlns:p14="http://schemas.microsoft.com/office/powerpoint/2010/main" val="26421549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25600"/>
            </a:gs>
            <a:gs pos="13000">
              <a:srgbClr val="FFA800"/>
            </a:gs>
            <a:gs pos="28000">
              <a:srgbClr val="825600"/>
            </a:gs>
            <a:gs pos="42999">
              <a:srgbClr val="FFA800"/>
            </a:gs>
            <a:gs pos="58000">
              <a:srgbClr val="825600"/>
            </a:gs>
            <a:gs pos="72000">
              <a:srgbClr val="FFA800"/>
            </a:gs>
            <a:gs pos="87000">
              <a:srgbClr val="825600"/>
            </a:gs>
            <a:gs pos="100000">
              <a:srgbClr val="FFA800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772816"/>
            <a:ext cx="8229600" cy="2146250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Для 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успешной сдачи комплекса ГТО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учащиеся нашей школы активно тренируются.  </a:t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Учащиеся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9-11 классов </a:t>
            </a:r>
            <a:b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сдают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нормы ГТО по бегу и прыжкам в длину с места.</a:t>
            </a:r>
            <a:endParaRPr lang="ru-RU" sz="27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 flipH="1">
            <a:off x="7696199" y="5661248"/>
            <a:ext cx="45719" cy="794488"/>
          </a:xfrm>
        </p:spPr>
        <p:txBody>
          <a:bodyPr>
            <a:normAutofit/>
          </a:bodyPr>
          <a:lstStyle/>
          <a:p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4640612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25600"/>
            </a:gs>
            <a:gs pos="13000">
              <a:srgbClr val="FFA800"/>
            </a:gs>
            <a:gs pos="28000">
              <a:srgbClr val="825600"/>
            </a:gs>
            <a:gs pos="42999">
              <a:srgbClr val="FFA800"/>
            </a:gs>
            <a:gs pos="58000">
              <a:srgbClr val="825600"/>
            </a:gs>
            <a:gs pos="72000">
              <a:srgbClr val="FFA800"/>
            </a:gs>
            <a:gs pos="87000">
              <a:srgbClr val="825600"/>
            </a:gs>
            <a:gs pos="100000">
              <a:srgbClr val="FFA800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340768"/>
            <a:ext cx="8229600" cy="223224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Подготовка к сдачи норм ГТО по сгибанию и разгибанию рук в упоре лёжа,</a:t>
            </a:r>
            <a:b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метание мяча, определение гибкости  </a:t>
            </a:r>
            <a:b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учащимися 9-11 классов</a:t>
            </a:r>
            <a:r>
              <a:rPr lang="ru-RU" sz="2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 flipH="1" flipV="1">
            <a:off x="7696200" y="6455736"/>
            <a:ext cx="908248" cy="213624"/>
          </a:xfrm>
        </p:spPr>
        <p:txBody>
          <a:bodyPr>
            <a:normAutofit/>
          </a:bodyPr>
          <a:lstStyle/>
          <a:p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4236279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25600"/>
            </a:gs>
            <a:gs pos="13000">
              <a:srgbClr val="FFA800"/>
            </a:gs>
            <a:gs pos="28000">
              <a:srgbClr val="825600"/>
            </a:gs>
            <a:gs pos="42999">
              <a:srgbClr val="FFA800"/>
            </a:gs>
            <a:gs pos="58000">
              <a:srgbClr val="825600"/>
            </a:gs>
            <a:gs pos="72000">
              <a:srgbClr val="FFA800"/>
            </a:gs>
            <a:gs pos="87000">
              <a:srgbClr val="825600"/>
            </a:gs>
            <a:gs pos="100000">
              <a:srgbClr val="FFA800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740808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Сдача норм ГТО -</a:t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упражнения на силу по подтягиванию </a:t>
            </a:r>
            <a:b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отжиманию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74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25600"/>
            </a:gs>
            <a:gs pos="13000">
              <a:srgbClr val="FFA800"/>
            </a:gs>
            <a:gs pos="28000">
              <a:srgbClr val="825600"/>
            </a:gs>
            <a:gs pos="42999">
              <a:srgbClr val="FFA800"/>
            </a:gs>
            <a:gs pos="58000">
              <a:srgbClr val="825600"/>
            </a:gs>
            <a:gs pos="72000">
              <a:srgbClr val="FFA800"/>
            </a:gs>
            <a:gs pos="87000">
              <a:srgbClr val="825600"/>
            </a:gs>
            <a:gs pos="100000">
              <a:srgbClr val="FFA800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517632" cy="60486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Туристический слет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F:\ГТО\image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980728"/>
            <a:ext cx="3600400" cy="2520280"/>
          </a:xfrm>
          <a:prstGeom prst="rect">
            <a:avLst/>
          </a:prstGeom>
          <a:noFill/>
        </p:spPr>
      </p:pic>
      <p:pic>
        <p:nvPicPr>
          <p:cNvPr id="6147" name="Picture 3" descr="F:\ГТО\ima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4852" y="980728"/>
            <a:ext cx="3585580" cy="2520280"/>
          </a:xfrm>
          <a:prstGeom prst="rect">
            <a:avLst/>
          </a:prstGeom>
          <a:noFill/>
        </p:spPr>
      </p:pic>
      <p:pic>
        <p:nvPicPr>
          <p:cNvPr id="6148" name="Picture 4" descr="F:\ГТО\IMG-20170217-WA00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789040"/>
            <a:ext cx="3575720" cy="2681790"/>
          </a:xfrm>
          <a:prstGeom prst="rect">
            <a:avLst/>
          </a:prstGeom>
          <a:noFill/>
        </p:spPr>
      </p:pic>
      <p:pic>
        <p:nvPicPr>
          <p:cNvPr id="6149" name="Picture 5" descr="F:\ГТО\M1jSOZFPaS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3861048"/>
            <a:ext cx="3744416" cy="2592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1974261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25600"/>
            </a:gs>
            <a:gs pos="13000">
              <a:srgbClr val="FFA800"/>
            </a:gs>
            <a:gs pos="28000">
              <a:srgbClr val="825600"/>
            </a:gs>
            <a:gs pos="42999">
              <a:srgbClr val="FFA800"/>
            </a:gs>
            <a:gs pos="58000">
              <a:srgbClr val="825600"/>
            </a:gs>
            <a:gs pos="72000">
              <a:srgbClr val="FFA800"/>
            </a:gs>
            <a:gs pos="87000">
              <a:srgbClr val="825600"/>
            </a:gs>
            <a:gs pos="100000">
              <a:srgbClr val="FFA800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1" y="332656"/>
            <a:ext cx="8748674" cy="6525344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Соревнования по мини – футболу, волейболу, баскетболу и  стрит- болу.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F:\ГТО\IMG_20170422_1006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12776"/>
            <a:ext cx="3888432" cy="2592288"/>
          </a:xfrm>
          <a:prstGeom prst="rect">
            <a:avLst/>
          </a:prstGeom>
          <a:noFill/>
        </p:spPr>
      </p:pic>
      <p:pic>
        <p:nvPicPr>
          <p:cNvPr id="5123" name="Picture 3" descr="F:\ГТО\DSCN466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412776"/>
            <a:ext cx="4104456" cy="2561096"/>
          </a:xfrm>
          <a:prstGeom prst="rect">
            <a:avLst/>
          </a:prstGeom>
          <a:noFill/>
        </p:spPr>
      </p:pic>
      <p:pic>
        <p:nvPicPr>
          <p:cNvPr id="5124" name="Picture 4" descr="F:\ГТО\IMG-20170315-WA00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4077072"/>
            <a:ext cx="3791744" cy="2520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5351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25600"/>
            </a:gs>
            <a:gs pos="13000">
              <a:srgbClr val="FFA800"/>
            </a:gs>
            <a:gs pos="28000">
              <a:srgbClr val="825600"/>
            </a:gs>
            <a:gs pos="42999">
              <a:srgbClr val="FFA800"/>
            </a:gs>
            <a:gs pos="58000">
              <a:srgbClr val="825600"/>
            </a:gs>
            <a:gs pos="72000">
              <a:srgbClr val="FFA800"/>
            </a:gs>
            <a:gs pos="87000">
              <a:srgbClr val="825600"/>
            </a:gs>
            <a:gs pos="100000">
              <a:srgbClr val="FFA800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6247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 первых дней пребывания детей в школе с помощью средств и методов физической культуры и спорта необходимо стремиться, чтобы они освоили понятия  «ЗДОРОВЬЕ».</a:t>
            </a:r>
          </a:p>
          <a:p>
            <a:pPr marL="0" indent="0" algn="ctr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Мероприятие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«Весёлые старты» среди 6-х классов.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F:\ГТО\IMG-20170223-WA00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4437112"/>
            <a:ext cx="4774071" cy="2200497"/>
          </a:xfrm>
          <a:prstGeom prst="rect">
            <a:avLst/>
          </a:prstGeom>
          <a:noFill/>
        </p:spPr>
      </p:pic>
      <p:pic>
        <p:nvPicPr>
          <p:cNvPr id="4099" name="Picture 3" descr="F:\ГТО\IMG-20170223-WA00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916832"/>
            <a:ext cx="4139952" cy="2331958"/>
          </a:xfrm>
          <a:prstGeom prst="rect">
            <a:avLst/>
          </a:prstGeom>
          <a:noFill/>
        </p:spPr>
      </p:pic>
      <p:pic>
        <p:nvPicPr>
          <p:cNvPr id="4100" name="Picture 4" descr="F:\ГТО\IMG-20170223-WA000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1916832"/>
            <a:ext cx="4295800" cy="230425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65952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25600"/>
            </a:gs>
            <a:gs pos="13000">
              <a:srgbClr val="FFA800"/>
            </a:gs>
            <a:gs pos="28000">
              <a:srgbClr val="825600"/>
            </a:gs>
            <a:gs pos="42999">
              <a:srgbClr val="FFA800"/>
            </a:gs>
            <a:gs pos="58000">
              <a:srgbClr val="825600"/>
            </a:gs>
            <a:gs pos="72000">
              <a:srgbClr val="FFA800"/>
            </a:gs>
            <a:gs pos="87000">
              <a:srgbClr val="825600"/>
            </a:gs>
            <a:gs pos="100000">
              <a:srgbClr val="FFA800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</a:p>
          <a:p>
            <a:pPr marL="0" indent="0" algn="ctr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«ПАПА, МАМА, Я  – ЗДОРОВАЯ СЕМЬЯ!»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24744"/>
            <a:ext cx="4536504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884326"/>
            <a:ext cx="4608512" cy="2857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1268760"/>
            <a:ext cx="3528392" cy="5364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06163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829</TotalTime>
  <Words>170</Words>
  <Application>Microsoft Office PowerPoint</Application>
  <PresentationFormat>Экран (4:3)</PresentationFormat>
  <Paragraphs>19</Paragraphs>
  <Slides>12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Изящная</vt:lpstr>
      <vt:lpstr>Внеклассная работа  учителя  физической культуры   МБОУ «Благодатновская СОШ»   Егорова Николая Георгиевича </vt:lpstr>
      <vt:lpstr>Презентация PowerPoint</vt:lpstr>
      <vt:lpstr>Для успешной сдачи комплекса ГТО учащиеся нашей школы активно тренируются.   Учащиеся  9-11 классов  сдают нормы ГТО по бегу и прыжкам в длину с места.</vt:lpstr>
      <vt:lpstr> Подготовка к сдачи норм ГТО по сгибанию и разгибанию рук в упоре лёжа,  метание мяча, определение гибкости    учащимися 9-11 классов.</vt:lpstr>
      <vt:lpstr>  Сдача норм ГТО - упражнения на силу по подтягиванию  и отжиманию.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Школьная жизнь станет важнейшим условием сохранения и укрепления здоровья  школьников</vt:lpstr>
      <vt:lpstr>Спорт становится средством воспитания тогда,  когда он - любимое занятие каждого.                                                                Сухомлинский В. А.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«Готов к труду́ и обороне СССР» (ГТО) — программа физкультурной подготовки в общеобразовательных, профессиональных и спортивных организациях в СССР, основополагающая в единой и поддерживаемой государством системе патриотического воспитания молодёжи. Существовала с 1931 по 1991 год. Охватывала население в возрасте от 10 до 60 лет.</dc:title>
  <dc:creator>Рузина</dc:creator>
  <cp:lastModifiedBy>АЛЕНА</cp:lastModifiedBy>
  <cp:revision>87</cp:revision>
  <dcterms:created xsi:type="dcterms:W3CDTF">2014-12-04T16:59:59Z</dcterms:created>
  <dcterms:modified xsi:type="dcterms:W3CDTF">2019-01-11T07:28:55Z</dcterms:modified>
</cp:coreProperties>
</file>